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6" r:id="rId4"/>
  </p:sldMasterIdLst>
  <p:notesMasterIdLst>
    <p:notesMasterId r:id="rId36"/>
  </p:notesMasterIdLst>
  <p:handoutMasterIdLst>
    <p:handoutMasterId r:id="rId37"/>
  </p:handoutMasterIdLst>
  <p:sldIdLst>
    <p:sldId id="260" r:id="rId5"/>
    <p:sldId id="288" r:id="rId6"/>
    <p:sldId id="291" r:id="rId7"/>
    <p:sldId id="289" r:id="rId8"/>
    <p:sldId id="290" r:id="rId9"/>
    <p:sldId id="295" r:id="rId10"/>
    <p:sldId id="297" r:id="rId11"/>
    <p:sldId id="293" r:id="rId12"/>
    <p:sldId id="294" r:id="rId13"/>
    <p:sldId id="298" r:id="rId14"/>
    <p:sldId id="313" r:id="rId15"/>
    <p:sldId id="299" r:id="rId16"/>
    <p:sldId id="300" r:id="rId17"/>
    <p:sldId id="301" r:id="rId18"/>
    <p:sldId id="304" r:id="rId19"/>
    <p:sldId id="302" r:id="rId20"/>
    <p:sldId id="303" r:id="rId21"/>
    <p:sldId id="305" r:id="rId22"/>
    <p:sldId id="311" r:id="rId23"/>
    <p:sldId id="312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292" r:id="rId35"/>
  </p:sldIdLst>
  <p:sldSz cx="9144000" cy="5143500" type="screen16x9"/>
  <p:notesSz cx="7023100" cy="93091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rrer Bettina" initials="dub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40000"/>
    <a:srgbClr val="39B1DB"/>
    <a:srgbClr val="60B4B2"/>
    <a:srgbClr val="08CDE8"/>
    <a:srgbClr val="CDCDCD"/>
    <a:srgbClr val="F0494A"/>
    <a:srgbClr val="F3BE91"/>
    <a:srgbClr val="88B0D8"/>
    <a:srgbClr val="F9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023" autoAdjust="0"/>
  </p:normalViewPr>
  <p:slideViewPr>
    <p:cSldViewPr snapToGrid="0" showGuides="1">
      <p:cViewPr varScale="1">
        <p:scale>
          <a:sx n="147" d="100"/>
          <a:sy n="147" d="100"/>
        </p:scale>
        <p:origin x="348" y="120"/>
      </p:cViewPr>
      <p:guideLst>
        <p:guide orient="horz" pos="2142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3318" y="-10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539B3AE-4F5B-4C8A-901D-39FC07883C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15" y="4421824"/>
            <a:ext cx="5150273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A1435824-F435-405F-82FC-C5B86CD5CBF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55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66261" y="1863884"/>
            <a:ext cx="9011477" cy="323701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8981" y="3604312"/>
            <a:ext cx="6858000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</a:pPr>
            <a:r>
              <a:rPr lang="en-GB" noProof="0" dirty="0" smtClean="0"/>
              <a:t>Subtitle Arial, 22 point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7051" y="1843923"/>
            <a:ext cx="7617600" cy="1638000"/>
          </a:xfrm>
          <a:prstGeom prst="rect">
            <a:avLst/>
          </a:prstGeom>
        </p:spPr>
        <p:txBody>
          <a:bodyPr/>
          <a:lstStyle>
            <a:lvl1pPr>
              <a:defRPr kumimoji="0" lang="de-DE" sz="5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Presentation Title Arial, 52 point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3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33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-6410"/>
            <a:ext cx="9162000" cy="5157000"/>
          </a:xfrm>
          <a:prstGeom prst="rect">
            <a:avLst/>
          </a:prstGeom>
          <a:solidFill>
            <a:srgbClr val="7D6E5F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 smtClean="0">
              <a:ln>
                <a:noFill/>
              </a:ln>
              <a:solidFill>
                <a:srgbClr val="B4A89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32413" y="1808163"/>
            <a:ext cx="6081933" cy="213387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Statement Arial normal 18. </a:t>
            </a:r>
            <a:r>
              <a:rPr lang="en-GB" noProof="0" dirty="0" err="1" smtClean="0"/>
              <a:t>Feugiamet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delisl</a:t>
            </a:r>
            <a:r>
              <a:rPr lang="en-GB" noProof="0" dirty="0" smtClean="0"/>
              <a:t> in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estion</a:t>
            </a:r>
            <a:r>
              <a:rPr lang="en-GB" noProof="0" dirty="0" smtClean="0"/>
              <a:t>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prat </a:t>
            </a:r>
            <a:r>
              <a:rPr lang="en-GB" noProof="0" dirty="0" err="1" smtClean="0"/>
              <a:t>lortincilit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utem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doloreet</a:t>
            </a:r>
            <a:r>
              <a:rPr lang="en-GB" noProof="0" dirty="0" smtClean="0"/>
              <a:t> </a:t>
            </a:r>
            <a:r>
              <a:rPr lang="en-GB" noProof="0" dirty="0" err="1" smtClean="0"/>
              <a:t>alisis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auguerc</a:t>
            </a:r>
            <a:r>
              <a:rPr lang="en-GB" noProof="0" dirty="0" smtClean="0"/>
              <a:t> </a:t>
            </a:r>
            <a:r>
              <a:rPr lang="en-GB" noProof="0" dirty="0" err="1" smtClean="0"/>
              <a:t>iliquatum</a:t>
            </a:r>
            <a:r>
              <a:rPr lang="en-GB" noProof="0" dirty="0" smtClean="0"/>
              <a:t> </a:t>
            </a:r>
            <a:r>
              <a:rPr lang="en-GB" noProof="0" dirty="0" err="1" smtClean="0"/>
              <a:t>euipsuscilis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</a:t>
            </a:r>
            <a:r>
              <a:rPr lang="en-GB" noProof="0" dirty="0" smtClean="0"/>
              <a:t> do </a:t>
            </a:r>
            <a:r>
              <a:rPr lang="en-GB" noProof="0" dirty="0" err="1" smtClean="0"/>
              <a:t>consequipis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nulputpat</a:t>
            </a:r>
            <a:r>
              <a:rPr lang="en-GB" noProof="0" dirty="0" smtClean="0"/>
              <a:t> </a:t>
            </a:r>
            <a:r>
              <a:rPr lang="en-GB" noProof="0" dirty="0" err="1" smtClean="0"/>
              <a:t>lum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dolobore</a:t>
            </a:r>
            <a:r>
              <a:rPr lang="en-GB" noProof="0" dirty="0" smtClean="0"/>
              <a:t> </a:t>
            </a:r>
            <a:r>
              <a:rPr lang="en-GB" noProof="0" dirty="0" err="1" smtClean="0"/>
              <a:t>diodolorem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nullam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susting</a:t>
            </a:r>
            <a:r>
              <a:rPr lang="en-GB" noProof="0" dirty="0" smtClean="0"/>
              <a:t> </a:t>
            </a:r>
            <a:r>
              <a:rPr lang="en-GB" noProof="0" dirty="0" err="1" smtClean="0"/>
              <a:t>eumsan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veliquismod</a:t>
            </a:r>
            <a:r>
              <a:rPr lang="en-GB" noProof="0" dirty="0" smtClean="0"/>
              <a:t> </a:t>
            </a:r>
            <a:r>
              <a:rPr lang="en-GB" noProof="0" dirty="0" err="1" smtClean="0"/>
              <a:t>mincin</a:t>
            </a:r>
            <a:r>
              <a:rPr lang="en-GB" noProof="0" dirty="0" smtClean="0"/>
              <a:t> </a:t>
            </a:r>
            <a:r>
              <a:rPr lang="en-GB" noProof="0" dirty="0" err="1" smtClean="0"/>
              <a:t>ulluptat</a:t>
            </a:r>
            <a:r>
              <a:rPr lang="en-GB" noProof="0" dirty="0" smtClean="0"/>
              <a:t>. </a:t>
            </a:r>
            <a:r>
              <a:rPr lang="en-GB" noProof="0" dirty="0" err="1" smtClean="0"/>
              <a:t>Nulla</a:t>
            </a:r>
            <a:r>
              <a:rPr lang="en-GB" noProof="0" dirty="0" smtClean="0"/>
              <a:t> </a:t>
            </a:r>
            <a:r>
              <a:rPr lang="en-GB" noProof="0" dirty="0" err="1" smtClean="0"/>
              <a:t>commy</a:t>
            </a:r>
            <a:r>
              <a:rPr lang="en-GB" noProof="0" dirty="0" smtClean="0"/>
              <a:t> </a:t>
            </a:r>
            <a:r>
              <a:rPr lang="en-GB" noProof="0" dirty="0" err="1" smtClean="0"/>
              <a:t>niam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quismodit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irilit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incinim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velisi</a:t>
            </a:r>
            <a:r>
              <a:rPr lang="en-GB" noProof="0" dirty="0" smtClean="0"/>
              <a:t> </a:t>
            </a:r>
            <a:r>
              <a:rPr lang="en-GB" noProof="0" dirty="0" err="1" smtClean="0"/>
              <a:t>exero</a:t>
            </a:r>
            <a:r>
              <a:rPr lang="en-GB" noProof="0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8013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/>
            </a:lvl2pPr>
            <a:lvl3pPr>
              <a:buClrTx/>
              <a:defRPr sz="1600"/>
            </a:lvl3pPr>
          </a:lstStyle>
          <a:p>
            <a:pPr lvl="0"/>
            <a:r>
              <a:rPr lang="en-GB" noProof="0" dirty="0" err="1" smtClean="0"/>
              <a:t>Grundschrift</a:t>
            </a:r>
            <a:r>
              <a:rPr lang="en-GB" noProof="0" dirty="0" smtClean="0"/>
              <a:t>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Aufzählung</a:t>
            </a:r>
            <a:r>
              <a:rPr lang="en-GB" noProof="0" dirty="0" smtClean="0"/>
              <a:t>, Arial normal,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Ebene</a:t>
            </a:r>
            <a:r>
              <a:rPr lang="en-GB" noProof="0" dirty="0" smtClean="0"/>
              <a:t> </a:t>
            </a:r>
            <a:r>
              <a:rPr lang="en-GB" noProof="0" dirty="0" err="1" smtClean="0"/>
              <a:t>zwei</a:t>
            </a:r>
            <a:r>
              <a:rPr lang="en-GB" noProof="0" dirty="0" smtClean="0"/>
              <a:t>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2"/>
            <a:endParaRPr lang="en-GB" noProof="0" dirty="0" smtClean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en-GB" noProof="0" dirty="0" smtClean="0"/>
              <a:t>Title, Arial, normal, 32 point</a:t>
            </a:r>
          </a:p>
        </p:txBody>
      </p:sp>
      <p:pic>
        <p:nvPicPr>
          <p:cNvPr id="5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9" name="Bild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  <p:sp>
        <p:nvSpPr>
          <p:cNvPr id="10" name="Rechteck 24"/>
          <p:cNvSpPr/>
          <p:nvPr userDrawn="1"/>
        </p:nvSpPr>
        <p:spPr>
          <a:xfrm>
            <a:off x="7659141" y="4650565"/>
            <a:ext cx="1075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en-GB" sz="900" noProof="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900" noProof="0" dirty="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11" name="Rechteck 19"/>
          <p:cNvSpPr/>
          <p:nvPr userDrawn="1"/>
        </p:nvSpPr>
        <p:spPr bwMode="auto">
          <a:xfrm>
            <a:off x="3633537" y="4646664"/>
            <a:ext cx="4091541" cy="276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noProof="0" dirty="0" smtClean="0">
                <a:latin typeface="Roboto Light"/>
                <a:cs typeface="Roboto Light"/>
              </a:rPr>
              <a:t>© RSN Workshop, 07.02.2020	Jordi Figueras i Ventura</a:t>
            </a:r>
          </a:p>
        </p:txBody>
      </p:sp>
    </p:spTree>
    <p:extLst>
      <p:ext uri="{BB962C8B-B14F-4D97-AF65-F5344CB8AC3E}">
        <p14:creationId xmlns:p14="http://schemas.microsoft.com/office/powerpoint/2010/main" val="55653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/>
            </a:lvl2pPr>
            <a:lvl3pPr>
              <a:buClrTx/>
              <a:defRPr sz="1600"/>
            </a:lvl3pPr>
          </a:lstStyle>
          <a:p>
            <a:pPr lvl="0"/>
            <a:r>
              <a:rPr lang="en-GB" noProof="0" dirty="0" err="1" smtClean="0"/>
              <a:t>Grundschrift</a:t>
            </a:r>
            <a:r>
              <a:rPr lang="en-GB" noProof="0" dirty="0" smtClean="0"/>
              <a:t>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Aufzählung</a:t>
            </a:r>
            <a:r>
              <a:rPr lang="en-GB" noProof="0" dirty="0" smtClean="0"/>
              <a:t>, Arial normal,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Ebene</a:t>
            </a:r>
            <a:r>
              <a:rPr lang="en-GB" noProof="0" dirty="0" smtClean="0"/>
              <a:t> </a:t>
            </a:r>
            <a:r>
              <a:rPr lang="en-GB" noProof="0" dirty="0" err="1" smtClean="0"/>
              <a:t>zwei</a:t>
            </a:r>
            <a:r>
              <a:rPr lang="en-GB" noProof="0" dirty="0" smtClean="0"/>
              <a:t>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2"/>
            <a:endParaRPr lang="en-GB" noProof="0" dirty="0" smtClean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en-GB" noProof="0" dirty="0" smtClean="0"/>
              <a:t>Title, Arial, normal, 32 point</a:t>
            </a:r>
          </a:p>
        </p:txBody>
      </p:sp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9" name="Bild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  <p:sp>
        <p:nvSpPr>
          <p:cNvPr id="10" name="Rechteck 24"/>
          <p:cNvSpPr/>
          <p:nvPr userDrawn="1"/>
        </p:nvSpPr>
        <p:spPr>
          <a:xfrm>
            <a:off x="7659141" y="4650565"/>
            <a:ext cx="1075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en-GB" sz="900" noProof="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900" noProof="0" dirty="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12" name="Rechteck 19"/>
          <p:cNvSpPr/>
          <p:nvPr userDrawn="1"/>
        </p:nvSpPr>
        <p:spPr bwMode="auto">
          <a:xfrm>
            <a:off x="3633537" y="4646664"/>
            <a:ext cx="4091541" cy="276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noProof="0" dirty="0" smtClean="0">
                <a:latin typeface="Roboto Light"/>
                <a:cs typeface="Roboto Light"/>
              </a:rPr>
              <a:t>© Capstone project presentation, XX.XX.2020	Jordi Figueras i Ventura</a:t>
            </a:r>
          </a:p>
        </p:txBody>
      </p:sp>
    </p:spTree>
    <p:extLst>
      <p:ext uri="{BB962C8B-B14F-4D97-AF65-F5344CB8AC3E}">
        <p14:creationId xmlns:p14="http://schemas.microsoft.com/office/powerpoint/2010/main" val="427154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24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1290227" y="3001610"/>
            <a:ext cx="228401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400" b="1" noProof="0" dirty="0" err="1" smtClean="0"/>
              <a:t>MeteoSvizzera</a:t>
            </a:r>
            <a:endParaRPr lang="en-GB" sz="1400" noProof="0" dirty="0" smtClean="0"/>
          </a:p>
          <a:p>
            <a:r>
              <a:rPr lang="en-GB" sz="1400" noProof="0" dirty="0" smtClean="0"/>
              <a:t>Via </a:t>
            </a:r>
            <a:r>
              <a:rPr lang="en-GB" sz="1400" noProof="0" dirty="0" err="1" smtClean="0"/>
              <a:t>ai</a:t>
            </a:r>
            <a:r>
              <a:rPr lang="en-GB" sz="1400" noProof="0" dirty="0" smtClean="0"/>
              <a:t> Monti 146</a:t>
            </a:r>
          </a:p>
          <a:p>
            <a:r>
              <a:rPr lang="en-GB" sz="1400" noProof="0" dirty="0" smtClean="0"/>
              <a:t>CH-6605 Locarno-Monti</a:t>
            </a:r>
          </a:p>
          <a:p>
            <a:r>
              <a:rPr lang="en-GB" sz="1400" noProof="0" dirty="0" smtClean="0"/>
              <a:t>T +41 58 460 92 22</a:t>
            </a:r>
          </a:p>
          <a:p>
            <a:r>
              <a:rPr lang="en-GB" sz="1400" noProof="0" dirty="0" smtClean="0"/>
              <a:t>www.meteosvizzera.ch</a:t>
            </a:r>
            <a:endParaRPr lang="en-GB" sz="1400" noProof="0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4014378" y="3001610"/>
            <a:ext cx="200542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7bis, av. de la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Paix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484528" y="3001610"/>
            <a:ext cx="21029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l‘Aérologie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CH-1530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Payerne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277766" y="1449484"/>
            <a:ext cx="34412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noProof="0" dirty="0" smtClean="0"/>
              <a:t>MeteoSwiss</a:t>
            </a:r>
          </a:p>
          <a:p>
            <a:r>
              <a:rPr lang="en-GB" sz="1600" b="0" noProof="0" dirty="0" smtClean="0"/>
              <a:t>Operation </a:t>
            </a:r>
            <a:r>
              <a:rPr lang="en-GB" sz="1600" b="0" noProof="0" dirty="0" err="1" smtClean="0"/>
              <a:t>Center</a:t>
            </a:r>
            <a:r>
              <a:rPr lang="en-GB" sz="1600" b="0" noProof="0" dirty="0" smtClean="0"/>
              <a:t> 1 </a:t>
            </a:r>
          </a:p>
          <a:p>
            <a:r>
              <a:rPr lang="en-GB" sz="1600" b="0" noProof="0" dirty="0" smtClean="0"/>
              <a:t>CH-8058 Zurich-Airport </a:t>
            </a:r>
          </a:p>
          <a:p>
            <a:r>
              <a:rPr lang="en-GB" sz="1600" b="0" noProof="0" dirty="0" smtClean="0"/>
              <a:t>T +41 58 460 91 11 www.meteoswiss.ch</a:t>
            </a:r>
            <a:endParaRPr lang="en-GB" sz="1600" b="0" noProof="0" dirty="0"/>
          </a:p>
        </p:txBody>
      </p:sp>
      <p:sp>
        <p:nvSpPr>
          <p:cNvPr id="17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4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Rechteck 18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2" name="Bild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4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9" r:id="rId3"/>
    <p:sldLayoutId id="2147483731" r:id="rId4"/>
    <p:sldLayoutId id="2147483732" r:id="rId5"/>
    <p:sldLayoutId id="2147483733" r:id="rId6"/>
    <p:sldLayoutId id="2147483730" r:id="rId7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1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Char char="•"/>
        <a:defRPr sz="21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Char char="•"/>
        <a:defRPr sz="21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9365" y="1843923"/>
            <a:ext cx="7617600" cy="1556502"/>
          </a:xfrm>
        </p:spPr>
        <p:txBody>
          <a:bodyPr/>
          <a:lstStyle/>
          <a:p>
            <a:pPr algn="ctr"/>
            <a:r>
              <a:rPr lang="en-GB" sz="4400" dirty="0" smtClean="0"/>
              <a:t>Towards hail detection from satellite images using ML</a:t>
            </a:r>
            <a:endParaRPr lang="en-GB" sz="4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1155851" y="3551304"/>
            <a:ext cx="6858000" cy="648000"/>
          </a:xfrm>
        </p:spPr>
        <p:txBody>
          <a:bodyPr/>
          <a:lstStyle/>
          <a:p>
            <a:pPr algn="ctr"/>
            <a:r>
              <a:rPr lang="en-GB" sz="1800" dirty="0" smtClean="0"/>
              <a:t>Jordi Figueras i Ventura</a:t>
            </a:r>
          </a:p>
          <a:p>
            <a:pPr algn="ctr"/>
            <a:r>
              <a:rPr lang="en-GB" sz="1800" dirty="0" smtClean="0"/>
              <a:t>Supervisor: Mohamad </a:t>
            </a:r>
            <a:r>
              <a:rPr lang="en-GB" sz="1800" dirty="0" err="1" smtClean="0"/>
              <a:t>Dia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54889" y="4620280"/>
            <a:ext cx="342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Certificate of Open Studies (COS):</a:t>
            </a:r>
          </a:p>
          <a:p>
            <a:r>
              <a:rPr lang="en-GB" sz="1400" dirty="0" smtClean="0"/>
              <a:t>Applied Data Science: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2572" y="114271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Capstone Project Presentation: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" y="4595856"/>
            <a:ext cx="844283" cy="5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6" y="2823458"/>
            <a:ext cx="315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" y="349900"/>
            <a:ext cx="4500000" cy="360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 POH-Satellite images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21" y="748297"/>
            <a:ext cx="3150000" cy="25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3430129"/>
            <a:ext cx="45720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Used by humans to detect overshooting tops</a:t>
            </a:r>
          </a:p>
          <a:p>
            <a:r>
              <a:rPr lang="en-GB" dirty="0" smtClean="0"/>
              <a:t>We normalize by sun zenith angle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01829" y="1759742"/>
            <a:ext cx="1790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top </a:t>
            </a:r>
            <a:r>
              <a:rPr lang="en-GB" dirty="0" smtClean="0"/>
              <a:t>height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01829" y="3830884"/>
            <a:ext cx="184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water content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63362" y="3071675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WV_062-IR_108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682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added later 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1" y="1137284"/>
            <a:ext cx="4274119" cy="3419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3934" y="3296152"/>
            <a:ext cx="184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top 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Convective season (April-September) of 2018, 2019, 2020 (Until July)</a:t>
            </a:r>
          </a:p>
          <a:p>
            <a:r>
              <a:rPr lang="en-GB" dirty="0" smtClean="0"/>
              <a:t>448x256 1km-resolution images</a:t>
            </a:r>
          </a:p>
          <a:p>
            <a:r>
              <a:rPr lang="en-GB" dirty="0" smtClean="0"/>
              <a:t>Daylight only, images containing at least 1 POH90 pixel</a:t>
            </a:r>
          </a:p>
          <a:p>
            <a:r>
              <a:rPr lang="en-GB" dirty="0" smtClean="0"/>
              <a:t>Missing images due to gaps in the satellite archive and corrupted data</a:t>
            </a:r>
          </a:p>
          <a:p>
            <a:r>
              <a:rPr lang="en-GB" b="1" dirty="0"/>
              <a:t>4351</a:t>
            </a:r>
            <a:r>
              <a:rPr lang="en-GB" dirty="0"/>
              <a:t> images </a:t>
            </a:r>
            <a:r>
              <a:rPr lang="en-GB" dirty="0" smtClean="0"/>
              <a:t>available!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229"/>
            <a:ext cx="3060000" cy="18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34" y="1094229"/>
            <a:ext cx="3060000" cy="183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50" y="1094229"/>
            <a:ext cx="3060000" cy="183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" y="3307500"/>
            <a:ext cx="3060000" cy="183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91" y="3307500"/>
            <a:ext cx="3060000" cy="183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63" y="3307128"/>
            <a:ext cx="30600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842"/>
            <a:ext cx="2770200" cy="21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873842"/>
            <a:ext cx="3060000" cy="21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5" y="873842"/>
            <a:ext cx="2351026" cy="21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" y="2995634"/>
            <a:ext cx="2830950" cy="21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30" y="3098195"/>
            <a:ext cx="3024000" cy="2047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63" y="3001573"/>
            <a:ext cx="2448225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Extremely large imbalance: Hail pixels 0.1% of total</a:t>
            </a:r>
          </a:p>
          <a:p>
            <a:r>
              <a:rPr lang="en-GB" dirty="0" smtClean="0"/>
              <a:t>Distinct distributions of hail/no hail features BUT large overlap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3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579562" y="1329689"/>
            <a:ext cx="3792710" cy="2484121"/>
          </a:xfrm>
        </p:spPr>
        <p:txBody>
          <a:bodyPr/>
          <a:lstStyle/>
          <a:p>
            <a:r>
              <a:rPr lang="en-GB" b="1" dirty="0" smtClean="0"/>
              <a:t>U-net architecture:</a:t>
            </a:r>
          </a:p>
          <a:p>
            <a:pPr lvl="1"/>
            <a:r>
              <a:rPr lang="en-GB" dirty="0" smtClean="0"/>
              <a:t>CNN for semantic image segmentation=&gt; learns spatial structure</a:t>
            </a:r>
          </a:p>
          <a:p>
            <a:pPr lvl="1"/>
            <a:r>
              <a:rPr lang="en-GB" dirty="0" smtClean="0"/>
              <a:t>Large amount of data needed for training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models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26332" y="1337711"/>
            <a:ext cx="3845658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 smtClean="0"/>
              <a:t>Random Forests family:</a:t>
            </a:r>
          </a:p>
          <a:p>
            <a:pPr lvl="1"/>
            <a:r>
              <a:rPr lang="en-GB" kern="0" dirty="0" smtClean="0"/>
              <a:t>Deals with non-linear data</a:t>
            </a:r>
          </a:p>
          <a:p>
            <a:pPr lvl="1"/>
            <a:r>
              <a:rPr lang="en-GB" kern="0" dirty="0" smtClean="0"/>
              <a:t>Scalable</a:t>
            </a:r>
          </a:p>
          <a:p>
            <a:pPr lvl="1"/>
            <a:r>
              <a:rPr lang="en-GB" kern="0" dirty="0" smtClean="0"/>
              <a:t>Pixel-based</a:t>
            </a:r>
          </a:p>
          <a:p>
            <a:pPr lvl="1"/>
            <a:r>
              <a:rPr lang="en-GB" kern="0" dirty="0" smtClean="0"/>
              <a:t>Contribution of each feature easily measurable</a:t>
            </a:r>
          </a:p>
          <a:p>
            <a:pPr lvl="1"/>
            <a:endParaRPr lang="en-GB" kern="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3" y="2975810"/>
            <a:ext cx="5223917" cy="2168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9" y="3104146"/>
            <a:ext cx="3330083" cy="20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Pre-processing</a:t>
            </a:r>
            <a:endParaRPr lang="en-GB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579562" y="1329689"/>
            <a:ext cx="3792710" cy="2484121"/>
          </a:xfrm>
        </p:spPr>
        <p:txBody>
          <a:bodyPr/>
          <a:lstStyle/>
          <a:p>
            <a:r>
              <a:rPr lang="en-GB" b="1" dirty="0" smtClean="0"/>
              <a:t>U-net architecture:</a:t>
            </a:r>
          </a:p>
          <a:p>
            <a:pPr lvl="1"/>
            <a:r>
              <a:rPr lang="en-GB" dirty="0" smtClean="0"/>
              <a:t>Min-max scaling</a:t>
            </a:r>
          </a:p>
          <a:p>
            <a:pPr lvl="1"/>
            <a:r>
              <a:rPr lang="en-GB" dirty="0" smtClean="0"/>
              <a:t>One-hot encoding of the target</a:t>
            </a:r>
          </a:p>
          <a:p>
            <a:pPr lvl="1"/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26332" y="1337711"/>
            <a:ext cx="3845658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 smtClean="0"/>
              <a:t>Random Forests family:</a:t>
            </a:r>
          </a:p>
          <a:p>
            <a:pPr lvl="1"/>
            <a:r>
              <a:rPr lang="en-GB" kern="0" dirty="0" smtClean="0"/>
              <a:t>Thresholds to keep only areas of interest:</a:t>
            </a:r>
          </a:p>
          <a:p>
            <a:pPr lvl="2"/>
            <a:r>
              <a:rPr lang="en-GB" kern="0" dirty="0" smtClean="0"/>
              <a:t>IR_108 &lt; 240 k</a:t>
            </a:r>
          </a:p>
          <a:p>
            <a:pPr lvl="2"/>
            <a:r>
              <a:rPr lang="en-GB" kern="0" dirty="0" smtClean="0"/>
              <a:t>Window &gt; -50 K</a:t>
            </a:r>
          </a:p>
          <a:p>
            <a:pPr lvl="1"/>
            <a:r>
              <a:rPr lang="en-GB" kern="0" dirty="0" smtClean="0"/>
              <a:t>7-km texture of each variable to get information of spatial structure</a:t>
            </a:r>
          </a:p>
          <a:p>
            <a:pPr lvl="1"/>
            <a:r>
              <a:rPr lang="en-GB" kern="0" dirty="0" smtClean="0"/>
              <a:t>Remove pixels with </a:t>
            </a:r>
            <a:r>
              <a:rPr lang="en-GB" kern="0" dirty="0" err="1" smtClean="0"/>
              <a:t>NaN</a:t>
            </a:r>
            <a:r>
              <a:rPr lang="en-GB" kern="0" dirty="0" smtClean="0"/>
              <a:t> values in the texture</a:t>
            </a:r>
          </a:p>
          <a:p>
            <a:pPr lvl="1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6985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7,432,290 </a:t>
            </a:r>
            <a:r>
              <a:rPr lang="en-GB" dirty="0" smtClean="0"/>
              <a:t>pixels used (0.8% contain hail):</a:t>
            </a:r>
          </a:p>
          <a:p>
            <a:pPr lvl="1"/>
            <a:r>
              <a:rPr lang="en-GB" dirty="0" smtClean="0"/>
              <a:t>10% for test</a:t>
            </a:r>
          </a:p>
          <a:p>
            <a:pPr lvl="1"/>
            <a:r>
              <a:rPr lang="en-GB" dirty="0" smtClean="0"/>
              <a:t>10% of remaining for validation</a:t>
            </a:r>
          </a:p>
          <a:p>
            <a:r>
              <a:rPr lang="en-GB" dirty="0" smtClean="0"/>
              <a:t>Grid search with 5-fold random shuffle validation</a:t>
            </a:r>
          </a:p>
          <a:p>
            <a:r>
              <a:rPr lang="en-GB" dirty="0" smtClean="0"/>
              <a:t>Parameter to optimize: Number of trees from 1 to 50 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 Forest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5430" y="916304"/>
            <a:ext cx="4306570" cy="2484121"/>
          </a:xfrm>
        </p:spPr>
        <p:txBody>
          <a:bodyPr/>
          <a:lstStyle/>
          <a:p>
            <a:r>
              <a:rPr lang="en-GB" sz="1400" dirty="0" smtClean="0"/>
              <a:t>[1] Classic RF</a:t>
            </a:r>
          </a:p>
          <a:p>
            <a:r>
              <a:rPr lang="en-GB" sz="1400" dirty="0" smtClean="0"/>
              <a:t>[2] Class weighted RF</a:t>
            </a:r>
          </a:p>
          <a:p>
            <a:pPr lvl="1"/>
            <a:r>
              <a:rPr lang="en-GB" sz="1200" dirty="0" smtClean="0"/>
              <a:t>We penalize more misclassification of the less frequent class (frequency computed over whole dataset)</a:t>
            </a:r>
          </a:p>
          <a:p>
            <a:r>
              <a:rPr lang="en-GB" sz="1400" dirty="0" smtClean="0"/>
              <a:t>[3] Bootstrap class weighted RF:</a:t>
            </a:r>
          </a:p>
          <a:p>
            <a:pPr lvl="1"/>
            <a:r>
              <a:rPr lang="en-GB" sz="1200" dirty="0" smtClean="0"/>
              <a:t>As previous but frequency computed over each bootstrap sample</a:t>
            </a:r>
          </a:p>
          <a:p>
            <a:r>
              <a:rPr lang="en-GB" sz="1400" dirty="0" smtClean="0"/>
              <a:t>[4] Balanced RF:</a:t>
            </a:r>
          </a:p>
          <a:p>
            <a:pPr lvl="1"/>
            <a:r>
              <a:rPr lang="en-GB" sz="1200" dirty="0" smtClean="0"/>
              <a:t>We perform random under-sampling of the majority class in each bootstrap sample to equilibrate the class frequency</a:t>
            </a:r>
          </a:p>
          <a:p>
            <a:r>
              <a:rPr lang="en-GB" sz="1400" dirty="0" smtClean="0"/>
              <a:t>[5] Easy Ensemble for imbalanced classification:</a:t>
            </a:r>
          </a:p>
          <a:p>
            <a:pPr lvl="1"/>
            <a:r>
              <a:rPr lang="en-GB" sz="1200" dirty="0" smtClean="0"/>
              <a:t>We create multiple datasets consisting of all samples of the minority class and a random selection of the majority class</a:t>
            </a:r>
            <a:endParaRPr lang="en-GB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0840" y="221380"/>
            <a:ext cx="3385820" cy="708082"/>
          </a:xfrm>
        </p:spPr>
        <p:txBody>
          <a:bodyPr/>
          <a:lstStyle/>
          <a:p>
            <a:r>
              <a:rPr lang="en-GB" dirty="0" smtClean="0"/>
              <a:t>RF models tested</a:t>
            </a:r>
            <a:endParaRPr lang="en-GB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78485" y="916304"/>
            <a:ext cx="4306570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400" kern="0" dirty="0" smtClean="0"/>
              <a:t>Accuracy [1]:</a:t>
            </a:r>
          </a:p>
          <a:p>
            <a:pPr lvl="1"/>
            <a:r>
              <a:rPr lang="en-GB" sz="1400" kern="0" dirty="0"/>
              <a:t>(TP + TN)/(TP + TN + FP + FN)</a:t>
            </a:r>
            <a:endParaRPr lang="en-GB" sz="1400" kern="0" dirty="0" smtClean="0"/>
          </a:p>
          <a:p>
            <a:r>
              <a:rPr lang="en-GB" sz="1400" kern="0" dirty="0" smtClean="0"/>
              <a:t>Balanced accuracy [1, 2, 3, 4, 5]:</a:t>
            </a:r>
          </a:p>
          <a:p>
            <a:pPr lvl="1"/>
            <a:r>
              <a:rPr lang="en-GB" sz="1200" kern="0" dirty="0" smtClean="0"/>
              <a:t>The average of the recall of each class:</a:t>
            </a:r>
          </a:p>
          <a:p>
            <a:pPr lvl="1"/>
            <a:r>
              <a:rPr lang="en-GB" sz="1200" kern="0" dirty="0" smtClean="0"/>
              <a:t>1/2[TP/(TP+FN)+TN/(TN+FP)]</a:t>
            </a:r>
          </a:p>
          <a:p>
            <a:r>
              <a:rPr lang="en-GB" sz="1400" kern="0" dirty="0" smtClean="0"/>
              <a:t>Precision [4]:</a:t>
            </a:r>
          </a:p>
          <a:p>
            <a:pPr lvl="1"/>
            <a:r>
              <a:rPr lang="en-GB" sz="1400" kern="0" dirty="0" smtClean="0"/>
              <a:t>TP/(TP+FP)</a:t>
            </a:r>
          </a:p>
          <a:p>
            <a:r>
              <a:rPr lang="en-GB" sz="1400" kern="0" dirty="0" smtClean="0"/>
              <a:t>F-score [4]:</a:t>
            </a:r>
          </a:p>
          <a:p>
            <a:pPr lvl="1"/>
            <a:r>
              <a:rPr lang="en-GB" sz="1200" kern="0" dirty="0" smtClean="0"/>
              <a:t>Harmonic mean of precision and recall</a:t>
            </a:r>
          </a:p>
          <a:p>
            <a:pPr lvl="1"/>
            <a:r>
              <a:rPr lang="en-GB" sz="1200" kern="0" dirty="0" smtClean="0"/>
              <a:t>TP/[TP+0.5(FP+FN)]</a:t>
            </a:r>
          </a:p>
          <a:p>
            <a:pPr lvl="1"/>
            <a:endParaRPr lang="en-GB" sz="1200" kern="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81129" y="221380"/>
            <a:ext cx="3385820" cy="7080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kern="0" dirty="0" smtClean="0"/>
              <a:t>Score optimized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3407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Hail one of the most costly natural hazards:</a:t>
            </a:r>
          </a:p>
          <a:p>
            <a:pPr lvl="1"/>
            <a:r>
              <a:rPr lang="en-GB" dirty="0" smtClean="0"/>
              <a:t>1.5 billion CHF paid by insurers for agriculture damage in Switzerland between 1972 and 2012</a:t>
            </a:r>
          </a:p>
          <a:p>
            <a:pPr lvl="1"/>
            <a:r>
              <a:rPr lang="en-GB" dirty="0" smtClean="0"/>
              <a:t>Significant hazard for aviation</a:t>
            </a:r>
          </a:p>
          <a:p>
            <a:r>
              <a:rPr lang="en-GB" dirty="0" smtClean="0"/>
              <a:t>Very localized phenomenon, very difficult to predict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8441" y="3594010"/>
            <a:ext cx="1186180" cy="1581573"/>
            <a:chOff x="2643187" y="0"/>
            <a:chExt cx="3857625" cy="51435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187" y="0"/>
              <a:ext cx="3857625" cy="5143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645" y="4520119"/>
              <a:ext cx="3836197" cy="62338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8" name="Picture 7" descr="Hag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24" y="3595849"/>
            <a:ext cx="2327819" cy="15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Users\nil\Desktop\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4" y="3595849"/>
            <a:ext cx="2327401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nil\Desktop\hagel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16" y="3595849"/>
            <a:ext cx="2738768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dirty="0" smtClean="0"/>
              <a:t>esults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1020708"/>
            <a:ext cx="7451558" cy="36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Balanced RF with F-score optimization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3" y="3155718"/>
            <a:ext cx="3442500" cy="198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38" y="3155718"/>
            <a:ext cx="2856641" cy="198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3" y="1136427"/>
            <a:ext cx="3442500" cy="19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11" y="1136427"/>
            <a:ext cx="2901984" cy="19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6590" y="1435771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 features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77633" y="3593863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9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</a:t>
            </a:r>
            <a:r>
              <a:rPr lang="en-GB" dirty="0" smtClean="0"/>
              <a:t>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506"/>
            <a:ext cx="9144000" cy="26052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06369" y="893792"/>
            <a:ext cx="29322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2018-06-08 13:45 UTC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7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image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846"/>
            <a:ext cx="9144000" cy="2304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14" y="3410994"/>
            <a:ext cx="2292086" cy="1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239" y="3416969"/>
            <a:ext cx="1829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POD: 93.75%</a:t>
            </a:r>
          </a:p>
          <a:p>
            <a:r>
              <a:rPr lang="en-GB" dirty="0" smtClean="0"/>
              <a:t>FAR: 17.22%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7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4351 images used (0.1% of pixels contain hail):</a:t>
            </a:r>
          </a:p>
          <a:p>
            <a:pPr lvl="1"/>
            <a:r>
              <a:rPr lang="en-GB" dirty="0" smtClean="0"/>
              <a:t>351 Test</a:t>
            </a:r>
          </a:p>
          <a:p>
            <a:pPr lvl="1"/>
            <a:r>
              <a:rPr lang="en-GB" dirty="0" smtClean="0"/>
              <a:t>400 Validation</a:t>
            </a:r>
          </a:p>
          <a:p>
            <a:r>
              <a:rPr lang="en-GB" dirty="0" smtClean="0"/>
              <a:t>Loss function: Weighted binary cross-entropy</a:t>
            </a:r>
          </a:p>
          <a:p>
            <a:pPr lvl="1"/>
            <a:r>
              <a:rPr lang="en-GB" dirty="0" smtClean="0"/>
              <a:t>Weights inversely proportional to class frequency (0.5 no hail/456 hail) 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U-NET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9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3 layers, 16 filters in first layer (patience 3 epochs and 6 epochs)</a:t>
            </a:r>
          </a:p>
          <a:p>
            <a:r>
              <a:rPr lang="en-GB" dirty="0" smtClean="0"/>
              <a:t>3 layers, 64 filters in first layer (patience 3 epochs)</a:t>
            </a:r>
          </a:p>
          <a:p>
            <a:r>
              <a:rPr lang="en-GB" dirty="0" smtClean="0"/>
              <a:t>3 layers, 64 filters with user defined weights (1/10) in the binary cross-entropy</a:t>
            </a:r>
          </a:p>
          <a:p>
            <a:r>
              <a:rPr lang="en-GB" dirty="0" smtClean="0"/>
              <a:t>5 layers =&gt; Problems with image size</a:t>
            </a:r>
          </a:p>
          <a:p>
            <a:r>
              <a:rPr lang="en-GB" dirty="0" smtClean="0"/>
              <a:t>3 layers, 64 filters, </a:t>
            </a:r>
            <a:r>
              <a:rPr lang="en-GB" dirty="0" smtClean="0">
                <a:solidFill>
                  <a:srgbClr val="FF0000"/>
                </a:solidFill>
              </a:rPr>
              <a:t>4 channels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U-NET architectures tested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7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04" y="873987"/>
            <a:ext cx="6206592" cy="3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results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55" y="893792"/>
            <a:ext cx="5695251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55" y="3091005"/>
            <a:ext cx="5648632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0463" y="1435769"/>
            <a:ext cx="1483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 channels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700368" y="3595087"/>
            <a:ext cx="1483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channels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images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" y="923032"/>
            <a:ext cx="8702188" cy="4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Large imbalance between classes and overlap of class distributions major challenges</a:t>
            </a:r>
          </a:p>
          <a:p>
            <a:r>
              <a:rPr lang="en-GB" dirty="0" smtClean="0"/>
              <a:t>Best classical model investigated : Balanced Random Forest with 8 features</a:t>
            </a:r>
          </a:p>
          <a:p>
            <a:r>
              <a:rPr lang="en-GB" dirty="0" smtClean="0"/>
              <a:t>Best u-net model investigated: 3 layers, 64 filters at first layer, 3 channels</a:t>
            </a:r>
          </a:p>
          <a:p>
            <a:r>
              <a:rPr lang="en-GB" dirty="0" smtClean="0"/>
              <a:t>Likely overfitting of u-net model</a:t>
            </a:r>
          </a:p>
          <a:p>
            <a:r>
              <a:rPr lang="en-GB" dirty="0" smtClean="0"/>
              <a:t>Balanced RF better performance than u-net</a:t>
            </a:r>
          </a:p>
          <a:p>
            <a:r>
              <a:rPr lang="en-GB" dirty="0" smtClean="0"/>
              <a:t>Long training times for u-net: consider use of GPUs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Severe storm structure</a:t>
            </a:r>
            <a:endParaRPr lang="en-GB" dirty="0"/>
          </a:p>
        </p:txBody>
      </p:sp>
      <p:pic>
        <p:nvPicPr>
          <p:cNvPr id="4" name="Picture 2" descr="https://upload.wikimedia.org/wikipedia/commons/6/67/Tornadic_super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6" y="876628"/>
            <a:ext cx="6148137" cy="42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Increase the number of features:</a:t>
            </a:r>
          </a:p>
          <a:p>
            <a:pPr lvl="1"/>
            <a:r>
              <a:rPr lang="en-GB" dirty="0" smtClean="0"/>
              <a:t>All channels</a:t>
            </a:r>
          </a:p>
          <a:p>
            <a:pPr lvl="1"/>
            <a:r>
              <a:rPr lang="en-GB" dirty="0" smtClean="0"/>
              <a:t>Combination of channels</a:t>
            </a:r>
          </a:p>
          <a:p>
            <a:pPr lvl="1"/>
            <a:r>
              <a:rPr lang="en-GB" dirty="0" smtClean="0"/>
              <a:t>Metadata (solar time, day of the year, satellite viewing angle, etc.)</a:t>
            </a:r>
          </a:p>
          <a:p>
            <a:r>
              <a:rPr lang="en-GB" dirty="0" smtClean="0"/>
              <a:t>Investigate the sensitivity to POH threshold</a:t>
            </a:r>
          </a:p>
          <a:p>
            <a:r>
              <a:rPr lang="en-GB" dirty="0" smtClean="0"/>
              <a:t>Train a night time model</a:t>
            </a:r>
          </a:p>
          <a:p>
            <a:r>
              <a:rPr lang="en-GB" dirty="0" smtClean="0"/>
              <a:t>Use/train the model(s) over a wider area: All </a:t>
            </a:r>
            <a:r>
              <a:rPr lang="en-GB" dirty="0" smtClean="0"/>
              <a:t>Europe? </a:t>
            </a:r>
            <a:r>
              <a:rPr lang="en-GB" dirty="0" smtClean="0"/>
              <a:t>All Rapid Scan Service area? All METEOSAT viewing field?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4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ogs.discovermagazine.com/imageo/files/2016/04/Overshooting-top-IS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275"/>
          <a:stretch/>
        </p:blipFill>
        <p:spPr bwMode="auto">
          <a:xfrm>
            <a:off x="0" y="228774"/>
            <a:ext cx="9144000" cy="47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32413" y="1399092"/>
            <a:ext cx="6081933" cy="2133875"/>
          </a:xfrm>
        </p:spPr>
        <p:txBody>
          <a:bodyPr/>
          <a:lstStyle/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Thank you!</a:t>
            </a: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Grazie!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Danke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r>
              <a:rPr lang="en-GB" sz="3200" dirty="0" err="1" smtClean="0">
                <a:solidFill>
                  <a:srgbClr val="FFC000"/>
                </a:solidFill>
              </a:rPr>
              <a:t>schön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Merci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Moltes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r>
              <a:rPr lang="en-GB" sz="3200" dirty="0" err="1" smtClean="0">
                <a:solidFill>
                  <a:srgbClr val="FFC000"/>
                </a:solidFill>
              </a:rPr>
              <a:t>gràcies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61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Hail pads, hail sensors:</a:t>
            </a:r>
          </a:p>
          <a:p>
            <a:pPr lvl="1"/>
            <a:r>
              <a:rPr lang="en-GB" dirty="0" smtClean="0"/>
              <a:t>Precise information on hailstone size and timing </a:t>
            </a:r>
            <a:r>
              <a:rPr lang="en-GB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>
              <a:solidFill>
                <a:srgbClr val="FF0000"/>
              </a:solidFill>
            </a:endParaRPr>
          </a:p>
          <a:p>
            <a:pPr lvl="1"/>
            <a:r>
              <a:rPr lang="en-GB" dirty="0" smtClean="0"/>
              <a:t>Very sparse coverage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r>
              <a:rPr lang="en-GB" dirty="0" smtClean="0"/>
              <a:t>Crowdsourcing:</a:t>
            </a:r>
          </a:p>
          <a:p>
            <a:pPr lvl="1"/>
            <a:r>
              <a:rPr lang="en-GB" dirty="0" smtClean="0"/>
              <a:t>Good coverage (mostly in urban areas and by day)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/>
          </a:p>
          <a:p>
            <a:pPr lvl="1"/>
            <a:r>
              <a:rPr lang="en-GB" dirty="0" smtClean="0"/>
              <a:t>Timing, location and hailstone size with uncertainties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r>
              <a:rPr lang="en-GB" dirty="0" smtClean="0"/>
              <a:t>Radar:</a:t>
            </a:r>
          </a:p>
          <a:p>
            <a:pPr lvl="1"/>
            <a:r>
              <a:rPr lang="en-GB" dirty="0" smtClean="0"/>
              <a:t>Good coverage over extensive area with precise timing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/>
          </a:p>
          <a:p>
            <a:pPr lvl="1"/>
            <a:r>
              <a:rPr lang="en-GB" dirty="0" smtClean="0"/>
              <a:t>Uncertainties in hail detection and hailstone size estimation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33" y="1"/>
            <a:ext cx="1165966" cy="1596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33" y="1680410"/>
            <a:ext cx="1005194" cy="2010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4" y="3758977"/>
            <a:ext cx="1037121" cy="13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24/7 global coverage including non-instrumented areas</a:t>
            </a:r>
          </a:p>
          <a:p>
            <a:r>
              <a:rPr lang="en-GB" dirty="0" smtClean="0"/>
              <a:t>Detection performed indirectly through observation of characteristic cloud structures, e.g. overshooting tops</a:t>
            </a:r>
          </a:p>
          <a:p>
            <a:r>
              <a:rPr lang="en-GB" dirty="0" smtClean="0"/>
              <a:t>Currently detection performed manually by trained forecasters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by satellite</a:t>
            </a:r>
            <a:endParaRPr lang="en-GB" dirty="0"/>
          </a:p>
        </p:txBody>
      </p:sp>
      <p:pic>
        <p:nvPicPr>
          <p:cNvPr id="6" name="Picture 2" descr="http://3.bp.blogspot.com/-Ll5TrtXQrGo/UnujsaeK9DI/AAAAAAAAAFM/L_7S6LZOWlA/s1600/figure11_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778" y="2685836"/>
            <a:ext cx="4943704" cy="247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METEOSAT SEVIRI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" y="745957"/>
            <a:ext cx="3870493" cy="3870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99" y="675106"/>
            <a:ext cx="1464825" cy="1896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3825" y="749172"/>
            <a:ext cx="5270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12 spectral channels (4 visible-8 infrared) sensitive to different physical phenomena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Further information from channel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3 km resolution (1 km HRV)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5 min temporal resolution (Fast scanning mode)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2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1598095"/>
            <a:ext cx="225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1598095"/>
            <a:ext cx="2250000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1598095"/>
            <a:ext cx="2250000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1598095"/>
            <a:ext cx="225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-10555"/>
            <a:ext cx="225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-10555"/>
            <a:ext cx="225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3343500"/>
            <a:ext cx="225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3343500"/>
            <a:ext cx="225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3343500"/>
            <a:ext cx="2250000" cy="1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3343500"/>
            <a:ext cx="2250000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-10555"/>
            <a:ext cx="2250000" cy="18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-10555"/>
            <a:ext cx="2250000" cy="1800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-5166" y="-10555"/>
            <a:ext cx="9149166" cy="1722623"/>
          </a:xfrm>
          <a:prstGeom prst="round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244834" y="1712068"/>
            <a:ext cx="4574241" cy="1722623"/>
          </a:xfrm>
          <a:prstGeom prst="round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0" y="1712068"/>
            <a:ext cx="2243997" cy="1722623"/>
          </a:xfrm>
          <a:prstGeom prst="roundRect">
            <a:avLst/>
          </a:prstGeom>
          <a:noFill/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with radar: POH algorithm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" y="868938"/>
            <a:ext cx="6122016" cy="3681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7684" y="1138991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Echotop</a:t>
            </a:r>
            <a:r>
              <a:rPr lang="en-GB" dirty="0" smtClean="0"/>
              <a:t> 45 </a:t>
            </a:r>
            <a:r>
              <a:rPr lang="en-GB" dirty="0" err="1" smtClean="0"/>
              <a:t>dBZ</a:t>
            </a:r>
            <a:r>
              <a:rPr lang="en-GB" dirty="0" smtClean="0"/>
              <a:t>: Maximum altitude at which the radar reflectivity is 45 </a:t>
            </a:r>
            <a:r>
              <a:rPr lang="en-GB" dirty="0" err="1" smtClean="0"/>
              <a:t>dBZ</a:t>
            </a:r>
            <a:r>
              <a:rPr lang="en-GB" dirty="0" smtClean="0"/>
              <a:t> or higher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9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with radar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88" y="893792"/>
            <a:ext cx="3890211" cy="25763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20844" y="893792"/>
            <a:ext cx="3793959" cy="3649186"/>
            <a:chOff x="1812757" y="-11593"/>
            <a:chExt cx="5400000" cy="51939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57" y="-11593"/>
              <a:ext cx="5400000" cy="48676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57" y="4860114"/>
              <a:ext cx="5400000" cy="3222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395535" y="3513223"/>
            <a:ext cx="47083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POH ≥ 90%: Hail on the ground very likely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This is our target!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Kreuzraster komplett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7D6E5F"/>
      </a:lt2>
      <a:accent1>
        <a:srgbClr val="FF0000"/>
      </a:accent1>
      <a:accent2>
        <a:srgbClr val="7D6E5F"/>
      </a:accent2>
      <a:accent3>
        <a:srgbClr val="5A735F"/>
      </a:accent3>
      <a:accent4>
        <a:srgbClr val="000000"/>
      </a:accent4>
      <a:accent5>
        <a:srgbClr val="DAEDEF"/>
      </a:accent5>
      <a:accent6>
        <a:srgbClr val="FAB45F"/>
      </a:accent6>
      <a:hlink>
        <a:srgbClr val="000000"/>
      </a:hlink>
      <a:folHlink>
        <a:srgbClr val="000000"/>
      </a:folHlink>
    </a:clrScheme>
    <a:fontScheme name="GSED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SED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CH_Template_format_16-9.pptx" id="{0F897BDE-14EC-4ADC-BDC2-54FA5C8E94AB}" vid="{81FCBC62-4425-4C48-BE50-5B4D81FC62A5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11EB1397DA214C991D0114E1C6705F" ma:contentTypeVersion="1" ma:contentTypeDescription="Ein neues Dokument erstellen." ma:contentTypeScope="" ma:versionID="4f497952251489acb7320a0ddcdc69e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e9f62132f8a72b8ccdf838efe357e2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Geplantes Startdatum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Geplantes Enddatum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70CE0D-FADF-4C0F-90CA-E3B937E9A86B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F031FF-B88D-427D-A541-B3BADEC17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EE9CD66-01A1-48D3-A44D-6CE4965594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MCH_Template_format_16-9</Template>
  <TotalTime>0</TotalTime>
  <Words>916</Words>
  <Application>Microsoft Office PowerPoint</Application>
  <PresentationFormat>On-screen Show (16:9)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Roboto Light</vt:lpstr>
      <vt:lpstr>Symbol</vt:lpstr>
      <vt:lpstr>Times</vt:lpstr>
      <vt:lpstr>Wingdings</vt:lpstr>
      <vt:lpstr>1_Kreuzraster komplett</vt:lpstr>
      <vt:lpstr>Towards hail detection from satellite images using ML</vt:lpstr>
      <vt:lpstr>Motivation</vt:lpstr>
      <vt:lpstr>Severe storm structure</vt:lpstr>
      <vt:lpstr>Hail detection</vt:lpstr>
      <vt:lpstr>Hail detection by satellite</vt:lpstr>
      <vt:lpstr>METEOSAT SEVIRI</vt:lpstr>
      <vt:lpstr>PowerPoint Presentation</vt:lpstr>
      <vt:lpstr>Hail detection with radar: POH algorithm</vt:lpstr>
      <vt:lpstr>Hail detection with radar</vt:lpstr>
      <vt:lpstr>Relationship POH-Satellite images</vt:lpstr>
      <vt:lpstr>Feature added later on</vt:lpstr>
      <vt:lpstr>Dataset</vt:lpstr>
      <vt:lpstr>EDA</vt:lpstr>
      <vt:lpstr>EDA</vt:lpstr>
      <vt:lpstr>EDA conclusions</vt:lpstr>
      <vt:lpstr>Proposed models</vt:lpstr>
      <vt:lpstr>Pre-processing</vt:lpstr>
      <vt:lpstr>Random Forest models</vt:lpstr>
      <vt:lpstr>RF models tested</vt:lpstr>
      <vt:lpstr>Results</vt:lpstr>
      <vt:lpstr>Balanced RF with F-score optimization</vt:lpstr>
      <vt:lpstr>Results on individual image</vt:lpstr>
      <vt:lpstr>Results on individual image</vt:lpstr>
      <vt:lpstr>U-NET model</vt:lpstr>
      <vt:lpstr>U-NET architectures tested</vt:lpstr>
      <vt:lpstr>Results</vt:lpstr>
      <vt:lpstr>Training results</vt:lpstr>
      <vt:lpstr>Results on individual images</vt:lpstr>
      <vt:lpstr>Conclusion</vt:lpstr>
      <vt:lpstr>Future work</vt:lpstr>
      <vt:lpstr>PowerPoint Presentation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use of self-consistency between polarimetric variables for absolute reflectivity calibration</dc:title>
  <dc:creator>Figueras i Ventura Jordi</dc:creator>
  <cp:lastModifiedBy>Figueras i Ventura Jordi</cp:lastModifiedBy>
  <cp:revision>82</cp:revision>
  <cp:lastPrinted>2016-02-16T15:38:09Z</cp:lastPrinted>
  <dcterms:created xsi:type="dcterms:W3CDTF">2020-01-13T07:26:04Z</dcterms:created>
  <dcterms:modified xsi:type="dcterms:W3CDTF">2020-11-17T14:18:40Z</dcterms:modified>
</cp:coreProperties>
</file>